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15"/>
  </p:notesMasterIdLst>
  <p:sldIdLst>
    <p:sldId id="256" r:id="rId5"/>
    <p:sldId id="257" r:id="rId6"/>
    <p:sldId id="258" r:id="rId7"/>
    <p:sldId id="259" r:id="rId8"/>
    <p:sldId id="265" r:id="rId9"/>
    <p:sldId id="264" r:id="rId10"/>
    <p:sldId id="260" r:id="rId11"/>
    <p:sldId id="261" r:id="rId12"/>
    <p:sldId id="262" r:id="rId13"/>
    <p:sldId id="263"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16" autoAdjust="0"/>
    <p:restoredTop sz="63882" autoAdjust="0"/>
  </p:normalViewPr>
  <p:slideViewPr>
    <p:cSldViewPr snapToGrid="0">
      <p:cViewPr varScale="1">
        <p:scale>
          <a:sx n="38" d="100"/>
          <a:sy n="38" d="100"/>
        </p:scale>
        <p:origin x="133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2B93A7-3F3F-4CAD-B2CF-D65806D15730}" type="doc">
      <dgm:prSet loTypeId="urn:microsoft.com/office/officeart/2008/layout/AlternatingPictureBlocks" loCatId="list" qsTypeId="urn:microsoft.com/office/officeart/2005/8/quickstyle/simple1" qsCatId="simple" csTypeId="urn:microsoft.com/office/officeart/2005/8/colors/colorful1" csCatId="colorful" phldr="1"/>
      <dgm:spPr/>
    </dgm:pt>
    <dgm:pt modelId="{9CC2B365-5A1C-4047-AD69-EC8C8E73C901}">
      <dgm:prSet phldrT="[Text]"/>
      <dgm:spPr/>
      <dgm:t>
        <a:bodyPr/>
        <a:lstStyle/>
        <a:p>
          <a:r>
            <a:rPr lang="en-US" dirty="0"/>
            <a:t>Physical</a:t>
          </a:r>
        </a:p>
      </dgm:t>
    </dgm:pt>
    <dgm:pt modelId="{497CEF08-2DF3-4D6E-A930-4C34A3F72802}" type="parTrans" cxnId="{4E7B5C65-DCD7-4966-9124-EE6328AF5BA6}">
      <dgm:prSet/>
      <dgm:spPr/>
      <dgm:t>
        <a:bodyPr/>
        <a:lstStyle/>
        <a:p>
          <a:endParaRPr lang="en-US"/>
        </a:p>
      </dgm:t>
    </dgm:pt>
    <dgm:pt modelId="{5BB2F84A-2362-46D1-AC45-D3923CCA2F46}" type="sibTrans" cxnId="{4E7B5C65-DCD7-4966-9124-EE6328AF5BA6}">
      <dgm:prSet/>
      <dgm:spPr/>
      <dgm:t>
        <a:bodyPr/>
        <a:lstStyle/>
        <a:p>
          <a:endParaRPr lang="en-US"/>
        </a:p>
      </dgm:t>
    </dgm:pt>
    <dgm:pt modelId="{FE2A4C8D-B585-4068-94A4-1EE3150A718A}">
      <dgm:prSet phldrT="[Text]"/>
      <dgm:spPr/>
      <dgm:t>
        <a:bodyPr/>
        <a:lstStyle/>
        <a:p>
          <a:r>
            <a:rPr lang="en-US" dirty="0"/>
            <a:t>Verbal</a:t>
          </a:r>
        </a:p>
      </dgm:t>
    </dgm:pt>
    <dgm:pt modelId="{CA6494E0-B3CC-4A36-8D9D-35778C915FB9}" type="parTrans" cxnId="{53DE52AD-540A-4E25-9237-8050D11553DB}">
      <dgm:prSet/>
      <dgm:spPr/>
      <dgm:t>
        <a:bodyPr/>
        <a:lstStyle/>
        <a:p>
          <a:endParaRPr lang="en-US"/>
        </a:p>
      </dgm:t>
    </dgm:pt>
    <dgm:pt modelId="{7C9514F5-A897-4AF6-9BDB-8A082FDD971B}" type="sibTrans" cxnId="{53DE52AD-540A-4E25-9237-8050D11553DB}">
      <dgm:prSet/>
      <dgm:spPr/>
      <dgm:t>
        <a:bodyPr/>
        <a:lstStyle/>
        <a:p>
          <a:endParaRPr lang="en-US"/>
        </a:p>
      </dgm:t>
    </dgm:pt>
    <dgm:pt modelId="{CECB152A-6AFD-471C-8400-44C1A75378FF}">
      <dgm:prSet phldrT="[Text]"/>
      <dgm:spPr/>
      <dgm:t>
        <a:bodyPr/>
        <a:lstStyle/>
        <a:p>
          <a:r>
            <a:rPr lang="en-US" dirty="0"/>
            <a:t>Digital</a:t>
          </a:r>
        </a:p>
      </dgm:t>
    </dgm:pt>
    <dgm:pt modelId="{8EAB8FA7-FCAA-4A4F-9B45-79148CD8C79B}" type="parTrans" cxnId="{3B982FC3-C3FD-4492-8128-02387BE52928}">
      <dgm:prSet/>
      <dgm:spPr/>
      <dgm:t>
        <a:bodyPr/>
        <a:lstStyle/>
        <a:p>
          <a:endParaRPr lang="en-US"/>
        </a:p>
      </dgm:t>
    </dgm:pt>
    <dgm:pt modelId="{B2E34FAC-FB7D-4F14-844B-DED70BBDCF67}" type="sibTrans" cxnId="{3B982FC3-C3FD-4492-8128-02387BE52928}">
      <dgm:prSet/>
      <dgm:spPr/>
      <dgm:t>
        <a:bodyPr/>
        <a:lstStyle/>
        <a:p>
          <a:endParaRPr lang="en-US"/>
        </a:p>
      </dgm:t>
    </dgm:pt>
    <dgm:pt modelId="{D62712B7-033D-447B-9139-BDA6ABB2877C}" type="pres">
      <dgm:prSet presAssocID="{F92B93A7-3F3F-4CAD-B2CF-D65806D15730}" presName="linearFlow" presStyleCnt="0">
        <dgm:presLayoutVars>
          <dgm:dir/>
          <dgm:resizeHandles val="exact"/>
        </dgm:presLayoutVars>
      </dgm:prSet>
      <dgm:spPr/>
    </dgm:pt>
    <dgm:pt modelId="{6723346F-7747-4C39-950F-2AE6E0943313}" type="pres">
      <dgm:prSet presAssocID="{9CC2B365-5A1C-4047-AD69-EC8C8E73C901}" presName="comp" presStyleCnt="0"/>
      <dgm:spPr/>
    </dgm:pt>
    <dgm:pt modelId="{12F88782-A1F2-4BD9-92BA-779E21CEADE3}" type="pres">
      <dgm:prSet presAssocID="{9CC2B365-5A1C-4047-AD69-EC8C8E73C901}" presName="rect2" presStyleLbl="node1" presStyleIdx="0" presStyleCnt="3">
        <dgm:presLayoutVars>
          <dgm:bulletEnabled val="1"/>
        </dgm:presLayoutVars>
      </dgm:prSet>
      <dgm:spPr/>
    </dgm:pt>
    <dgm:pt modelId="{A7A4A145-C48A-4F02-AAF4-1E96C2102B46}" type="pres">
      <dgm:prSet presAssocID="{9CC2B365-5A1C-4047-AD69-EC8C8E73C901}" presName="rect1" presStyleLbl="lnNode1" presStyleIdx="0" presStyleCnt="3"/>
      <dgm:spPr>
        <a:blipFill rotWithShape="1">
          <a:blip xmlns:r="http://schemas.openxmlformats.org/officeDocument/2006/relationships" r:embed="rId1"/>
          <a:stretch>
            <a:fillRect/>
          </a:stretch>
        </a:blipFill>
      </dgm:spPr>
    </dgm:pt>
    <dgm:pt modelId="{DBE2E7F1-6617-45A5-A55B-2995C8F7BF88}" type="pres">
      <dgm:prSet presAssocID="{5BB2F84A-2362-46D1-AC45-D3923CCA2F46}" presName="sibTrans" presStyleCnt="0"/>
      <dgm:spPr/>
    </dgm:pt>
    <dgm:pt modelId="{2B77229F-8D19-4CAD-886B-252F6AE40848}" type="pres">
      <dgm:prSet presAssocID="{FE2A4C8D-B585-4068-94A4-1EE3150A718A}" presName="comp" presStyleCnt="0"/>
      <dgm:spPr/>
    </dgm:pt>
    <dgm:pt modelId="{D522E2C5-BD39-49CE-9155-CE713B56AE5E}" type="pres">
      <dgm:prSet presAssocID="{FE2A4C8D-B585-4068-94A4-1EE3150A718A}" presName="rect2" presStyleLbl="node1" presStyleIdx="1" presStyleCnt="3">
        <dgm:presLayoutVars>
          <dgm:bulletEnabled val="1"/>
        </dgm:presLayoutVars>
      </dgm:prSet>
      <dgm:spPr/>
    </dgm:pt>
    <dgm:pt modelId="{F1A0963A-FF82-45C9-A8AC-A9D7EBDAC4D6}" type="pres">
      <dgm:prSet presAssocID="{FE2A4C8D-B585-4068-94A4-1EE3150A718A}" presName="rect1" presStyleLbl="lnNode1" presStyleIdx="1" presStyleCnt="3"/>
      <dgm:spPr>
        <a:blipFill rotWithShape="1">
          <a:blip xmlns:r="http://schemas.openxmlformats.org/officeDocument/2006/relationships" r:embed="rId2"/>
          <a:stretch>
            <a:fillRect/>
          </a:stretch>
        </a:blipFill>
      </dgm:spPr>
    </dgm:pt>
    <dgm:pt modelId="{3E466647-BEDF-48DA-89A4-83EF5F8F9B63}" type="pres">
      <dgm:prSet presAssocID="{7C9514F5-A897-4AF6-9BDB-8A082FDD971B}" presName="sibTrans" presStyleCnt="0"/>
      <dgm:spPr/>
    </dgm:pt>
    <dgm:pt modelId="{9CE05DFF-D676-46F6-AE53-8ACD234FF686}" type="pres">
      <dgm:prSet presAssocID="{CECB152A-6AFD-471C-8400-44C1A75378FF}" presName="comp" presStyleCnt="0"/>
      <dgm:spPr/>
    </dgm:pt>
    <dgm:pt modelId="{317A4686-C9E8-43F3-B9BC-B5654B2D379B}" type="pres">
      <dgm:prSet presAssocID="{CECB152A-6AFD-471C-8400-44C1A75378FF}" presName="rect2" presStyleLbl="node1" presStyleIdx="2" presStyleCnt="3">
        <dgm:presLayoutVars>
          <dgm:bulletEnabled val="1"/>
        </dgm:presLayoutVars>
      </dgm:prSet>
      <dgm:spPr/>
    </dgm:pt>
    <dgm:pt modelId="{CBD7C8A3-3EF7-430B-AAB0-A052C7348BB1}" type="pres">
      <dgm:prSet presAssocID="{CECB152A-6AFD-471C-8400-44C1A75378FF}" presName="rect1" presStyleLbl="lnNode1" presStyleIdx="2" presStyleCnt="3"/>
      <dgm:spPr>
        <a:blipFill rotWithShape="1">
          <a:blip xmlns:r="http://schemas.openxmlformats.org/officeDocument/2006/relationships" r:embed="rId3"/>
          <a:stretch>
            <a:fillRect/>
          </a:stretch>
        </a:blipFill>
      </dgm:spPr>
    </dgm:pt>
  </dgm:ptLst>
  <dgm:cxnLst>
    <dgm:cxn modelId="{4E7B5C65-DCD7-4966-9124-EE6328AF5BA6}" srcId="{F92B93A7-3F3F-4CAD-B2CF-D65806D15730}" destId="{9CC2B365-5A1C-4047-AD69-EC8C8E73C901}" srcOrd="0" destOrd="0" parTransId="{497CEF08-2DF3-4D6E-A930-4C34A3F72802}" sibTransId="{5BB2F84A-2362-46D1-AC45-D3923CCA2F46}"/>
    <dgm:cxn modelId="{FCDC9E9E-BF66-406A-95D6-11628F8AF6E0}" type="presOf" srcId="{9CC2B365-5A1C-4047-AD69-EC8C8E73C901}" destId="{12F88782-A1F2-4BD9-92BA-779E21CEADE3}" srcOrd="0" destOrd="0" presId="urn:microsoft.com/office/officeart/2008/layout/AlternatingPictureBlocks"/>
    <dgm:cxn modelId="{EB5DDBA0-C3FD-4FEF-9CED-515081E809FE}" type="presOf" srcId="{FE2A4C8D-B585-4068-94A4-1EE3150A718A}" destId="{D522E2C5-BD39-49CE-9155-CE713B56AE5E}" srcOrd="0" destOrd="0" presId="urn:microsoft.com/office/officeart/2008/layout/AlternatingPictureBlocks"/>
    <dgm:cxn modelId="{9C16E0A6-B909-4589-896B-2AF17FD1317C}" type="presOf" srcId="{CECB152A-6AFD-471C-8400-44C1A75378FF}" destId="{317A4686-C9E8-43F3-B9BC-B5654B2D379B}" srcOrd="0" destOrd="0" presId="urn:microsoft.com/office/officeart/2008/layout/AlternatingPictureBlocks"/>
    <dgm:cxn modelId="{53DE52AD-540A-4E25-9237-8050D11553DB}" srcId="{F92B93A7-3F3F-4CAD-B2CF-D65806D15730}" destId="{FE2A4C8D-B585-4068-94A4-1EE3150A718A}" srcOrd="1" destOrd="0" parTransId="{CA6494E0-B3CC-4A36-8D9D-35778C915FB9}" sibTransId="{7C9514F5-A897-4AF6-9BDB-8A082FDD971B}"/>
    <dgm:cxn modelId="{E28C1EC3-D6E8-4D82-9E6A-C46A928671CF}" type="presOf" srcId="{F92B93A7-3F3F-4CAD-B2CF-D65806D15730}" destId="{D62712B7-033D-447B-9139-BDA6ABB2877C}" srcOrd="0" destOrd="0" presId="urn:microsoft.com/office/officeart/2008/layout/AlternatingPictureBlocks"/>
    <dgm:cxn modelId="{3B982FC3-C3FD-4492-8128-02387BE52928}" srcId="{F92B93A7-3F3F-4CAD-B2CF-D65806D15730}" destId="{CECB152A-6AFD-471C-8400-44C1A75378FF}" srcOrd="2" destOrd="0" parTransId="{8EAB8FA7-FCAA-4A4F-9B45-79148CD8C79B}" sibTransId="{B2E34FAC-FB7D-4F14-844B-DED70BBDCF67}"/>
    <dgm:cxn modelId="{A368931B-ADAE-46DE-B929-C2B8343D112A}" type="presParOf" srcId="{D62712B7-033D-447B-9139-BDA6ABB2877C}" destId="{6723346F-7747-4C39-950F-2AE6E0943313}" srcOrd="0" destOrd="0" presId="urn:microsoft.com/office/officeart/2008/layout/AlternatingPictureBlocks"/>
    <dgm:cxn modelId="{C87B9E08-D443-4EE0-A125-8A7A63AA3964}" type="presParOf" srcId="{6723346F-7747-4C39-950F-2AE6E0943313}" destId="{12F88782-A1F2-4BD9-92BA-779E21CEADE3}" srcOrd="0" destOrd="0" presId="urn:microsoft.com/office/officeart/2008/layout/AlternatingPictureBlocks"/>
    <dgm:cxn modelId="{8AB90692-7AE4-43EF-8C86-8D3D05EC3179}" type="presParOf" srcId="{6723346F-7747-4C39-950F-2AE6E0943313}" destId="{A7A4A145-C48A-4F02-AAF4-1E96C2102B46}" srcOrd="1" destOrd="0" presId="urn:microsoft.com/office/officeart/2008/layout/AlternatingPictureBlocks"/>
    <dgm:cxn modelId="{388A5B42-193E-4418-9D9F-532E32BE6A37}" type="presParOf" srcId="{D62712B7-033D-447B-9139-BDA6ABB2877C}" destId="{DBE2E7F1-6617-45A5-A55B-2995C8F7BF88}" srcOrd="1" destOrd="0" presId="urn:microsoft.com/office/officeart/2008/layout/AlternatingPictureBlocks"/>
    <dgm:cxn modelId="{06C5CBAA-41B8-4994-8202-7D6E2968F541}" type="presParOf" srcId="{D62712B7-033D-447B-9139-BDA6ABB2877C}" destId="{2B77229F-8D19-4CAD-886B-252F6AE40848}" srcOrd="2" destOrd="0" presId="urn:microsoft.com/office/officeart/2008/layout/AlternatingPictureBlocks"/>
    <dgm:cxn modelId="{7D58F526-07A4-4CA4-B9DC-79C42AD3CC38}" type="presParOf" srcId="{2B77229F-8D19-4CAD-886B-252F6AE40848}" destId="{D522E2C5-BD39-49CE-9155-CE713B56AE5E}" srcOrd="0" destOrd="0" presId="urn:microsoft.com/office/officeart/2008/layout/AlternatingPictureBlocks"/>
    <dgm:cxn modelId="{41B63990-7548-4AC9-B99C-1CA45F146E44}" type="presParOf" srcId="{2B77229F-8D19-4CAD-886B-252F6AE40848}" destId="{F1A0963A-FF82-45C9-A8AC-A9D7EBDAC4D6}" srcOrd="1" destOrd="0" presId="urn:microsoft.com/office/officeart/2008/layout/AlternatingPictureBlocks"/>
    <dgm:cxn modelId="{7CE9ACAC-E6F2-419D-94DC-84F5AEEF1997}" type="presParOf" srcId="{D62712B7-033D-447B-9139-BDA6ABB2877C}" destId="{3E466647-BEDF-48DA-89A4-83EF5F8F9B63}" srcOrd="3" destOrd="0" presId="urn:microsoft.com/office/officeart/2008/layout/AlternatingPictureBlocks"/>
    <dgm:cxn modelId="{974FBBB0-1682-40AB-BA2D-00AFE9A5DEC7}" type="presParOf" srcId="{D62712B7-033D-447B-9139-BDA6ABB2877C}" destId="{9CE05DFF-D676-46F6-AE53-8ACD234FF686}" srcOrd="4" destOrd="0" presId="urn:microsoft.com/office/officeart/2008/layout/AlternatingPictureBlocks"/>
    <dgm:cxn modelId="{0FD092D8-FF4C-496F-82A3-F623EB451BD9}" type="presParOf" srcId="{9CE05DFF-D676-46F6-AE53-8ACD234FF686}" destId="{317A4686-C9E8-43F3-B9BC-B5654B2D379B}" srcOrd="0" destOrd="0" presId="urn:microsoft.com/office/officeart/2008/layout/AlternatingPictureBlocks"/>
    <dgm:cxn modelId="{82461DC8-01EF-4C1B-B9C1-A7EB9F91AB30}" type="presParOf" srcId="{9CE05DFF-D676-46F6-AE53-8ACD234FF686}" destId="{CBD7C8A3-3EF7-430B-AAB0-A052C7348BB1}" srcOrd="1" destOrd="0" presId="urn:microsoft.com/office/officeart/2008/layout/Alternating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F88782-A1F2-4BD9-92BA-779E21CEADE3}">
      <dsp:nvSpPr>
        <dsp:cNvPr id="0" name=""/>
        <dsp:cNvSpPr/>
      </dsp:nvSpPr>
      <dsp:spPr>
        <a:xfrm>
          <a:off x="2249334" y="386"/>
          <a:ext cx="4198792" cy="1899046"/>
        </a:xfrm>
        <a:prstGeom prst="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Physical</a:t>
          </a:r>
        </a:p>
      </dsp:txBody>
      <dsp:txXfrm>
        <a:off x="2249334" y="386"/>
        <a:ext cx="4198792" cy="1899046"/>
      </dsp:txXfrm>
    </dsp:sp>
    <dsp:sp modelId="{A7A4A145-C48A-4F02-AAF4-1E96C2102B46}">
      <dsp:nvSpPr>
        <dsp:cNvPr id="0" name=""/>
        <dsp:cNvSpPr/>
      </dsp:nvSpPr>
      <dsp:spPr>
        <a:xfrm>
          <a:off x="181272" y="386"/>
          <a:ext cx="1880056" cy="1899046"/>
        </a:xfrm>
        <a:prstGeom prst="rect">
          <a:avLst/>
        </a:prstGeom>
        <a:blipFill rotWithShape="1">
          <a:blip xmlns:r="http://schemas.openxmlformats.org/officeDocument/2006/relationships" r:embed="rId1"/>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22E2C5-BD39-49CE-9155-CE713B56AE5E}">
      <dsp:nvSpPr>
        <dsp:cNvPr id="0" name=""/>
        <dsp:cNvSpPr/>
      </dsp:nvSpPr>
      <dsp:spPr>
        <a:xfrm>
          <a:off x="181272" y="2212776"/>
          <a:ext cx="4198792" cy="1899046"/>
        </a:xfrm>
        <a:prstGeom prst="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Verbal</a:t>
          </a:r>
        </a:p>
      </dsp:txBody>
      <dsp:txXfrm>
        <a:off x="181272" y="2212776"/>
        <a:ext cx="4198792" cy="1899046"/>
      </dsp:txXfrm>
    </dsp:sp>
    <dsp:sp modelId="{F1A0963A-FF82-45C9-A8AC-A9D7EBDAC4D6}">
      <dsp:nvSpPr>
        <dsp:cNvPr id="0" name=""/>
        <dsp:cNvSpPr/>
      </dsp:nvSpPr>
      <dsp:spPr>
        <a:xfrm>
          <a:off x="4568070" y="2212776"/>
          <a:ext cx="1880056" cy="1899046"/>
        </a:xfrm>
        <a:prstGeom prst="rect">
          <a:avLst/>
        </a:prstGeom>
        <a:blipFill rotWithShape="1">
          <a:blip xmlns:r="http://schemas.openxmlformats.org/officeDocument/2006/relationships" r:embed="rId2"/>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7A4686-C9E8-43F3-B9BC-B5654B2D379B}">
      <dsp:nvSpPr>
        <dsp:cNvPr id="0" name=""/>
        <dsp:cNvSpPr/>
      </dsp:nvSpPr>
      <dsp:spPr>
        <a:xfrm>
          <a:off x="2249334" y="4425166"/>
          <a:ext cx="4198792" cy="1899046"/>
        </a:xfrm>
        <a:prstGeom prst="rect">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Digital</a:t>
          </a:r>
        </a:p>
      </dsp:txBody>
      <dsp:txXfrm>
        <a:off x="2249334" y="4425166"/>
        <a:ext cx="4198792" cy="1899046"/>
      </dsp:txXfrm>
    </dsp:sp>
    <dsp:sp modelId="{CBD7C8A3-3EF7-430B-AAB0-A052C7348BB1}">
      <dsp:nvSpPr>
        <dsp:cNvPr id="0" name=""/>
        <dsp:cNvSpPr/>
      </dsp:nvSpPr>
      <dsp:spPr>
        <a:xfrm>
          <a:off x="181272" y="4425166"/>
          <a:ext cx="1880056" cy="1899046"/>
        </a:xfrm>
        <a:prstGeom prst="rect">
          <a:avLst/>
        </a:prstGeom>
        <a:blipFill rotWithShape="1">
          <a:blip xmlns:r="http://schemas.openxmlformats.org/officeDocument/2006/relationships" r:embed="rId3"/>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D06FBE-B64B-4247-801B-0405E1CADC15}" type="datetimeFigureOut">
              <a:rPr lang="en-US" smtClean="0"/>
              <a:t>3/11/20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9BF904-9588-46AD-9C19-EFBB85CD94F3}" type="slidenum">
              <a:rPr lang="en-US" smtClean="0"/>
              <a:t>‹#›</a:t>
            </a:fld>
            <a:endParaRPr lang="en-US"/>
          </a:p>
        </p:txBody>
      </p:sp>
    </p:spTree>
    <p:extLst>
      <p:ext uri="{BB962C8B-B14F-4D97-AF65-F5344CB8AC3E}">
        <p14:creationId xmlns:p14="http://schemas.microsoft.com/office/powerpoint/2010/main" val="3770527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8mmIu5IZmvE"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definition of bullying is</a:t>
            </a:r>
            <a:r>
              <a:rPr lang="en-US" baseline="0" dirty="0"/>
              <a:t> a variety of negative acts that are repeated over a period of time. Those acts are often linked to an imbalance of power. </a:t>
            </a:r>
          </a:p>
          <a:p>
            <a:endParaRPr lang="en-US" baseline="0" dirty="0"/>
          </a:p>
          <a:p>
            <a:r>
              <a:rPr lang="en-US" baseline="0" dirty="0"/>
              <a:t>The way we like to demonstrate it for kids, is to have them imagine they are playing tug-o-war with a bigger kid. Are they going to win? Probably not. Why…because the bigger student has more power than them and has full control of the game. Now, if they played against someone who is closer to their size the game would be more evenly balance, and probably more fun for both students. </a:t>
            </a:r>
          </a:p>
          <a:p>
            <a:endParaRPr lang="en-US" baseline="0" dirty="0"/>
          </a:p>
          <a:p>
            <a:r>
              <a:rPr lang="en-US" baseline="0" dirty="0"/>
              <a:t>Bullying relationships will look similar to the first game we described…unbalance, unequal, and not fun for one of the players. This is what we call power &amp; control. One person in the friendship/partnership having all the control over the physical &amp; emotional well-being of another. </a:t>
            </a:r>
            <a:endParaRPr lang="en-US" dirty="0"/>
          </a:p>
        </p:txBody>
      </p:sp>
      <p:sp>
        <p:nvSpPr>
          <p:cNvPr id="4" name="Slide Number Placeholder 3"/>
          <p:cNvSpPr>
            <a:spLocks noGrp="1"/>
          </p:cNvSpPr>
          <p:nvPr>
            <p:ph type="sldNum" sz="quarter" idx="10"/>
          </p:nvPr>
        </p:nvSpPr>
        <p:spPr/>
        <p:txBody>
          <a:bodyPr/>
          <a:lstStyle/>
          <a:p>
            <a:fld id="{079BF904-9588-46AD-9C19-EFBB85CD94F3}" type="slidenum">
              <a:rPr lang="en-US" smtClean="0"/>
              <a:t>2</a:t>
            </a:fld>
            <a:endParaRPr lang="en-US"/>
          </a:p>
        </p:txBody>
      </p:sp>
    </p:spTree>
    <p:extLst>
      <p:ext uri="{BB962C8B-B14F-4D97-AF65-F5344CB8AC3E}">
        <p14:creationId xmlns:p14="http://schemas.microsoft.com/office/powerpoint/2010/main" val="4241556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not every student</a:t>
            </a:r>
            <a:r>
              <a:rPr lang="en-US" baseline="0" dirty="0"/>
              <a:t> that exhibits “mean” behaviors is a bully. There are additional factors that come into play when an action becomes bullying vs. a child simply ‘being mean”. It is important for your child to know the difference so they can know when to report bullying or to practice conflict resolution. </a:t>
            </a:r>
          </a:p>
          <a:p>
            <a:endParaRPr lang="en-US" baseline="0" dirty="0"/>
          </a:p>
          <a:p>
            <a:r>
              <a:rPr lang="en-US" baseline="0" dirty="0"/>
              <a:t>A child’s actions are considered bullying when their interactions with other students are intentional and single out a specific group or individual. Again, these actions are grounded in power &amp; control. Vary rarely will a bully show remorse for their actions in the moment. Another key aspect of bullying is the timeline. Bullying is a form of harassment, therefore, the actions will be repeated again showing a pattern of this behavior. This is when your child should report the actions to a trusted adult. </a:t>
            </a:r>
          </a:p>
          <a:p>
            <a:endParaRPr lang="en-US" baseline="0" dirty="0"/>
          </a:p>
          <a:p>
            <a:r>
              <a:rPr lang="en-US" baseline="0" dirty="0"/>
              <a:t>There are times though where a child is mean to another and it is not bullying. These actions are very reactionary and do not single out anyone. They are usually in response to an action that “sets them off”, such as a student not leaving a child alone when they want to play by themselves. They may respond through anger, but that action is not bullying. This is when your child should practice conflict resolution skills.</a:t>
            </a:r>
          </a:p>
        </p:txBody>
      </p:sp>
      <p:sp>
        <p:nvSpPr>
          <p:cNvPr id="4" name="Slide Number Placeholder 3"/>
          <p:cNvSpPr>
            <a:spLocks noGrp="1"/>
          </p:cNvSpPr>
          <p:nvPr>
            <p:ph type="sldNum" sz="quarter" idx="10"/>
          </p:nvPr>
        </p:nvSpPr>
        <p:spPr/>
        <p:txBody>
          <a:bodyPr/>
          <a:lstStyle/>
          <a:p>
            <a:fld id="{079BF904-9588-46AD-9C19-EFBB85CD94F3}" type="slidenum">
              <a:rPr lang="en-US" smtClean="0"/>
              <a:t>3</a:t>
            </a:fld>
            <a:endParaRPr lang="en-US"/>
          </a:p>
        </p:txBody>
      </p:sp>
    </p:spTree>
    <p:extLst>
      <p:ext uri="{BB962C8B-B14F-4D97-AF65-F5344CB8AC3E}">
        <p14:creationId xmlns:p14="http://schemas.microsoft.com/office/powerpoint/2010/main" val="156567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Very</a:t>
            </a:r>
            <a:r>
              <a:rPr lang="en-US" baseline="0" dirty="0"/>
              <a:t> rarely, do bullies bully simply because they enjoy it. It is usually rooted in something much deeper, such as trauma, their home environment, low self-esteem, and more. </a:t>
            </a:r>
          </a:p>
          <a:p>
            <a:endParaRPr lang="en-US" baseline="0" dirty="0"/>
          </a:p>
          <a:p>
            <a:r>
              <a:rPr lang="en-US" baseline="0" dirty="0"/>
              <a:t>This video clip does a wonderful job of explaining how someone’s insecurities can be projected onto other through negative actions, such as bullying. </a:t>
            </a:r>
          </a:p>
          <a:p>
            <a:r>
              <a:rPr lang="en-US" dirty="0">
                <a:hlinkClick r:id="rId3"/>
              </a:rPr>
              <a:t>https://www.youtube.com/watch?v=8mmIu5IZmvE</a:t>
            </a:r>
            <a:endParaRPr lang="en-US" dirty="0"/>
          </a:p>
          <a:p>
            <a:endParaRPr lang="en-US" baseline="0" dirty="0"/>
          </a:p>
          <a:p>
            <a:r>
              <a:rPr lang="en-US" baseline="0" dirty="0"/>
              <a:t>If we truly want to see an end to bulling, we as adults need to not only help those who are being bullied, but seek to support those who are bullying others. Their actions are signs for help and we have the ability to offer that. When you see a bully, don’t simply tell them to stop or punish them, but also offer them a safe place to explain why they feel they can treat others they way they do and where that feeling is coming from. </a:t>
            </a:r>
          </a:p>
          <a:p>
            <a:endParaRPr lang="en-US" dirty="0"/>
          </a:p>
        </p:txBody>
      </p:sp>
      <p:sp>
        <p:nvSpPr>
          <p:cNvPr id="4" name="Slide Number Placeholder 3"/>
          <p:cNvSpPr>
            <a:spLocks noGrp="1"/>
          </p:cNvSpPr>
          <p:nvPr>
            <p:ph type="sldNum" sz="quarter" idx="10"/>
          </p:nvPr>
        </p:nvSpPr>
        <p:spPr/>
        <p:txBody>
          <a:bodyPr/>
          <a:lstStyle/>
          <a:p>
            <a:fld id="{079BF904-9588-46AD-9C19-EFBB85CD94F3}" type="slidenum">
              <a:rPr lang="en-US" smtClean="0"/>
              <a:t>4</a:t>
            </a:fld>
            <a:endParaRPr lang="en-US"/>
          </a:p>
        </p:txBody>
      </p:sp>
    </p:spTree>
    <p:extLst>
      <p:ext uri="{BB962C8B-B14F-4D97-AF65-F5344CB8AC3E}">
        <p14:creationId xmlns:p14="http://schemas.microsoft.com/office/powerpoint/2010/main" val="3203490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each of these actions</a:t>
            </a:r>
            <a:r>
              <a:rPr lang="en-US" baseline="0" dirty="0"/>
              <a:t> are considered bullying when there is a pattern to these behaviors. If you only see it once it could just be a child having a hard day. </a:t>
            </a:r>
            <a:endParaRPr lang="en-US" dirty="0"/>
          </a:p>
        </p:txBody>
      </p:sp>
      <p:sp>
        <p:nvSpPr>
          <p:cNvPr id="4" name="Slide Number Placeholder 3"/>
          <p:cNvSpPr>
            <a:spLocks noGrp="1"/>
          </p:cNvSpPr>
          <p:nvPr>
            <p:ph type="sldNum" sz="quarter" idx="5"/>
          </p:nvPr>
        </p:nvSpPr>
        <p:spPr/>
        <p:txBody>
          <a:bodyPr/>
          <a:lstStyle/>
          <a:p>
            <a:fld id="{079BF904-9588-46AD-9C19-EFBB85CD94F3}" type="slidenum">
              <a:rPr lang="en-US" smtClean="0"/>
              <a:t>5</a:t>
            </a:fld>
            <a:endParaRPr lang="en-US"/>
          </a:p>
        </p:txBody>
      </p:sp>
    </p:spTree>
    <p:extLst>
      <p:ext uri="{BB962C8B-B14F-4D97-AF65-F5344CB8AC3E}">
        <p14:creationId xmlns:p14="http://schemas.microsoft.com/office/powerpoint/2010/main" val="705939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9BF904-9588-46AD-9C19-EFBB85CD94F3}" type="slidenum">
              <a:rPr lang="en-US" smtClean="0"/>
              <a:t>6</a:t>
            </a:fld>
            <a:endParaRPr lang="en-US"/>
          </a:p>
        </p:txBody>
      </p:sp>
    </p:spTree>
    <p:extLst>
      <p:ext uri="{BB962C8B-B14F-4D97-AF65-F5344CB8AC3E}">
        <p14:creationId xmlns:p14="http://schemas.microsoft.com/office/powerpoint/2010/main" val="11667264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Bullying</a:t>
            </a:r>
            <a:r>
              <a:rPr lang="en-US" baseline="0" dirty="0"/>
              <a:t> has the potential to leave long lasting scars. It is very much like going through a trauma. It is like tearing a paper doll apart. No matter how much tape or glue we give you the doll will never be perfect again. There is always going to be evidence of the tearing (bullying). It is important when talking to our kids that we explain this to them to show them that each of our actions has a direct impact on another person for the rest of their life. </a:t>
            </a:r>
            <a:endParaRPr lang="en-US" dirty="0"/>
          </a:p>
        </p:txBody>
      </p:sp>
      <p:sp>
        <p:nvSpPr>
          <p:cNvPr id="4" name="Slide Number Placeholder 3"/>
          <p:cNvSpPr>
            <a:spLocks noGrp="1"/>
          </p:cNvSpPr>
          <p:nvPr>
            <p:ph type="sldNum" sz="quarter" idx="10"/>
          </p:nvPr>
        </p:nvSpPr>
        <p:spPr/>
        <p:txBody>
          <a:bodyPr/>
          <a:lstStyle/>
          <a:p>
            <a:fld id="{079BF904-9588-46AD-9C19-EFBB85CD94F3}" type="slidenum">
              <a:rPr lang="en-US" smtClean="0"/>
              <a:t>7</a:t>
            </a:fld>
            <a:endParaRPr lang="en-US"/>
          </a:p>
        </p:txBody>
      </p:sp>
    </p:spTree>
    <p:extLst>
      <p:ext uri="{BB962C8B-B14F-4D97-AF65-F5344CB8AC3E}">
        <p14:creationId xmlns:p14="http://schemas.microsoft.com/office/powerpoint/2010/main" val="25074248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a:t>
            </a:r>
            <a:r>
              <a:rPr lang="en-US" baseline="0" dirty="0"/>
              <a:t> find out our child is being bullied or is a bully, it can be very easy for us to transfer our own feelings onto our child either directly or indirectly. There is a higher risk of that happening if we, as the parent or staff, has experience bullying ourselves. In trying to protect/prepare our child for these moments we can instill fear or stress onto our child through projecting our own feelings onto them. The best practice for this is to support your child on their terms instead of telling them what “worked for you”. </a:t>
            </a:r>
            <a:endParaRPr lang="en-US" dirty="0"/>
          </a:p>
        </p:txBody>
      </p:sp>
      <p:sp>
        <p:nvSpPr>
          <p:cNvPr id="4" name="Slide Number Placeholder 3"/>
          <p:cNvSpPr>
            <a:spLocks noGrp="1"/>
          </p:cNvSpPr>
          <p:nvPr>
            <p:ph type="sldNum" sz="quarter" idx="10"/>
          </p:nvPr>
        </p:nvSpPr>
        <p:spPr/>
        <p:txBody>
          <a:bodyPr/>
          <a:lstStyle/>
          <a:p>
            <a:fld id="{079BF904-9588-46AD-9C19-EFBB85CD94F3}" type="slidenum">
              <a:rPr lang="en-US" smtClean="0"/>
              <a:t>8</a:t>
            </a:fld>
            <a:endParaRPr lang="en-US"/>
          </a:p>
        </p:txBody>
      </p:sp>
    </p:spTree>
    <p:extLst>
      <p:ext uri="{BB962C8B-B14F-4D97-AF65-F5344CB8AC3E}">
        <p14:creationId xmlns:p14="http://schemas.microsoft.com/office/powerpoint/2010/main" val="31135831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1" dirty="0"/>
              <a:t>Avoid entering</a:t>
            </a:r>
            <a:r>
              <a:rPr lang="en-US" b="1" baseline="0" dirty="0"/>
              <a:t> “Fix it Mode” </a:t>
            </a:r>
            <a:r>
              <a:rPr lang="en-US" baseline="0" dirty="0"/>
              <a:t>– when we hear our child is being bullied or is bullying others we tend to go into mama/papa bear mode. We want to protect or fix the problem immediately. This, though our intentions may be to protect, can enhance the problem, cause more fear for your child, and most importantly it steals away their opportunity to learn healthy problem solving skills. In these times, we want to partner with the child to find out what exactly is happening and how they want to handle it, ultimately giving power back to the child. </a:t>
            </a:r>
            <a:endParaRPr lang="en-US" dirty="0"/>
          </a:p>
          <a:p>
            <a:pPr marL="228600" indent="-228600">
              <a:buAutoNum type="arabicPeriod"/>
            </a:pPr>
            <a:endParaRPr lang="en-US" dirty="0"/>
          </a:p>
          <a:p>
            <a:pPr marL="228600" indent="-228600">
              <a:buAutoNum type="arabicPeriod"/>
            </a:pPr>
            <a:r>
              <a:rPr lang="en-US" b="1" baseline="0" dirty="0"/>
              <a:t>Listen to your child’s needs </a:t>
            </a:r>
            <a:r>
              <a:rPr lang="en-US" baseline="0" dirty="0"/>
              <a:t>– Though we may feel we know our child’s needs more than them, this isn’t always correct. Take the time in these moment to listen to your child, ask them about their feelings. Take time to validate them and give name to them. Use this as an opportunity to come alongside the child and share with them healthy ways of handling those feelings. If your child is the aggressor, use this as a time to talk about why they feel they can treat others in such a negative way, remember we are getting to the root of the feelings behind the action. Give your child the platform to tell you what they need from  you in this moment, it might be different than what you are thinking. </a:t>
            </a:r>
          </a:p>
          <a:p>
            <a:pPr marL="228600" indent="-228600">
              <a:buAutoNum type="arabicPeriod"/>
            </a:pPr>
            <a:endParaRPr lang="en-US" baseline="0" dirty="0"/>
          </a:p>
          <a:p>
            <a:pPr marL="228600" indent="-228600">
              <a:buAutoNum type="arabicPeriod"/>
            </a:pPr>
            <a:r>
              <a:rPr lang="en-US" b="1" baseline="0" dirty="0"/>
              <a:t>Model proper anger management &amp; problem solving skills </a:t>
            </a:r>
            <a:r>
              <a:rPr lang="en-US" baseline="0" dirty="0"/>
              <a:t>– It is very easy for us as adults/parents/guardians to instantly respond in anger when we hear about our child experiencing bullying. We may be say things like “I am going to kick that kids butt” or tell our kids to “Punch the bully” or “Ignore them and they’ll go away”. All of these suggestions do nothing to remedy the problem, nor do they teach out children proper anger management and problem solving skills. Our response to hearing about bullying speaks more to our child than our actual words. It is okay to say your angry with that is happening, but them offer a healthy way to deal with that anger. Again, hear from  your child what they want from this. If you do feel speaking to the school or other parent is necessary, involve your child in the planning. Remember we are giving them power over their own situation while teaching them tools they can use throughout their entire life. They learn through watching us respond to difficult situations, such as bullying. </a:t>
            </a:r>
          </a:p>
        </p:txBody>
      </p:sp>
      <p:sp>
        <p:nvSpPr>
          <p:cNvPr id="4" name="Slide Number Placeholder 3"/>
          <p:cNvSpPr>
            <a:spLocks noGrp="1"/>
          </p:cNvSpPr>
          <p:nvPr>
            <p:ph type="sldNum" sz="quarter" idx="10"/>
          </p:nvPr>
        </p:nvSpPr>
        <p:spPr/>
        <p:txBody>
          <a:bodyPr/>
          <a:lstStyle/>
          <a:p>
            <a:fld id="{079BF904-9588-46AD-9C19-EFBB85CD94F3}" type="slidenum">
              <a:rPr lang="en-US" smtClean="0"/>
              <a:t>9</a:t>
            </a:fld>
            <a:endParaRPr lang="en-US"/>
          </a:p>
        </p:txBody>
      </p:sp>
    </p:spTree>
    <p:extLst>
      <p:ext uri="{BB962C8B-B14F-4D97-AF65-F5344CB8AC3E}">
        <p14:creationId xmlns:p14="http://schemas.microsoft.com/office/powerpoint/2010/main" val="16233242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moments where our own words fail,</a:t>
            </a:r>
            <a:r>
              <a:rPr lang="en-US" baseline="0" dirty="0"/>
              <a:t> there are outside resources we can turn to </a:t>
            </a:r>
            <a:r>
              <a:rPr lang="en-US" baseline="0"/>
              <a:t>for support. </a:t>
            </a:r>
            <a:endParaRPr lang="en-US" dirty="0"/>
          </a:p>
        </p:txBody>
      </p:sp>
      <p:sp>
        <p:nvSpPr>
          <p:cNvPr id="4" name="Slide Number Placeholder 3"/>
          <p:cNvSpPr>
            <a:spLocks noGrp="1"/>
          </p:cNvSpPr>
          <p:nvPr>
            <p:ph type="sldNum" sz="quarter" idx="10"/>
          </p:nvPr>
        </p:nvSpPr>
        <p:spPr/>
        <p:txBody>
          <a:bodyPr/>
          <a:lstStyle/>
          <a:p>
            <a:fld id="{079BF904-9588-46AD-9C19-EFBB85CD94F3}" type="slidenum">
              <a:rPr lang="en-US" smtClean="0"/>
              <a:t>10</a:t>
            </a:fld>
            <a:endParaRPr lang="en-US"/>
          </a:p>
        </p:txBody>
      </p:sp>
    </p:spTree>
    <p:extLst>
      <p:ext uri="{BB962C8B-B14F-4D97-AF65-F5344CB8AC3E}">
        <p14:creationId xmlns:p14="http://schemas.microsoft.com/office/powerpoint/2010/main" val="1230264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3/11/20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3/11/20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3/11/20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3/11/20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3/11/20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3/11/20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3/11/20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3/11/20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3/11/20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3/11/20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3/11/20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3/11/20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3/11/20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3/11/20</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3/11/20</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ideo" Target="https://www.youtube.com/embed/8mmIu5IZmvE" TargetMode="Externa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hyperlink" Target="https://creativecommons.org/licenses/by/3.0/" TargetMode="External"/><Relationship Id="rId5" Type="http://schemas.openxmlformats.org/officeDocument/2006/relationships/hyperlink" Target="https://duhovnamisao.com/2017/10/04/kad-ste-roditelj-a-dijete-vam-idiot/bad-kid/" TargetMode="Externa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Dynamics of Bullying &amp; How to Support Your Student</a:t>
            </a:r>
          </a:p>
        </p:txBody>
      </p:sp>
      <p:sp>
        <p:nvSpPr>
          <p:cNvPr id="3" name="Subtitle 2"/>
          <p:cNvSpPr>
            <a:spLocks noGrp="1"/>
          </p:cNvSpPr>
          <p:nvPr>
            <p:ph type="subTitle" idx="1"/>
          </p:nvPr>
        </p:nvSpPr>
        <p:spPr>
          <a:xfrm>
            <a:off x="810001" y="5280846"/>
            <a:ext cx="10572000" cy="940659"/>
          </a:xfrm>
        </p:spPr>
        <p:txBody>
          <a:bodyPr>
            <a:noAutofit/>
          </a:bodyPr>
          <a:lstStyle/>
          <a:p>
            <a:r>
              <a:rPr lang="en-US" sz="2000" dirty="0"/>
              <a:t>Child &amp; Family Center</a:t>
            </a:r>
          </a:p>
          <a:p>
            <a:r>
              <a:rPr lang="en-US" sz="2000" dirty="0"/>
              <a:t>Presenter: Leah Parker – Outreach Specialist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08142" y="545773"/>
            <a:ext cx="2273860" cy="194782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8347693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Resources</a:t>
            </a:r>
          </a:p>
        </p:txBody>
      </p:sp>
      <p:sp>
        <p:nvSpPr>
          <p:cNvPr id="3" name="Content Placeholder 2"/>
          <p:cNvSpPr>
            <a:spLocks noGrp="1"/>
          </p:cNvSpPr>
          <p:nvPr>
            <p:ph idx="1"/>
          </p:nvPr>
        </p:nvSpPr>
        <p:spPr>
          <a:xfrm>
            <a:off x="6426340" y="2366425"/>
            <a:ext cx="4567731" cy="3636511"/>
          </a:xfrm>
        </p:spPr>
        <p:txBody>
          <a:bodyPr/>
          <a:lstStyle/>
          <a:p>
            <a:pPr marL="0" indent="0" algn="ctr">
              <a:buNone/>
            </a:pPr>
            <a:r>
              <a:rPr lang="en-US" sz="2400" dirty="0"/>
              <a:t>Child &amp; Family Center</a:t>
            </a:r>
            <a:endParaRPr lang="en-US" dirty="0"/>
          </a:p>
          <a:p>
            <a:pPr marL="0" indent="0" algn="ctr">
              <a:buNone/>
            </a:pPr>
            <a:r>
              <a:rPr lang="en-US" sz="2000" dirty="0"/>
              <a:t>21545 Centre Pointe Parkway</a:t>
            </a:r>
          </a:p>
          <a:p>
            <a:pPr marL="0" indent="0" algn="ctr">
              <a:buNone/>
            </a:pPr>
            <a:r>
              <a:rPr lang="en-US" sz="2000" dirty="0"/>
              <a:t>Santa Clarita, CA 91350</a:t>
            </a:r>
          </a:p>
          <a:p>
            <a:pPr marL="0" indent="0" algn="ctr">
              <a:buNone/>
            </a:pPr>
            <a:r>
              <a:rPr lang="en-US" sz="2000" dirty="0"/>
              <a:t>Phone: 661-259-9439</a:t>
            </a:r>
          </a:p>
          <a:p>
            <a:pPr marL="0" indent="0" algn="ctr">
              <a:buNone/>
            </a:pPr>
            <a:r>
              <a:rPr lang="en-US" sz="1400" dirty="0"/>
              <a:t>**Services available for Medical Recipients Only**</a:t>
            </a:r>
          </a:p>
        </p:txBody>
      </p:sp>
      <p:pic>
        <p:nvPicPr>
          <p:cNvPr id="4" name="Picture 3">
            <a:extLst>
              <a:ext uri="{FF2B5EF4-FFF2-40B4-BE49-F238E27FC236}">
                <a16:creationId xmlns:a16="http://schemas.microsoft.com/office/drawing/2014/main" id="{C0FBE9C2-B7AE-445E-BF31-2EF6C9D24101}"/>
              </a:ext>
            </a:extLst>
          </p:cNvPr>
          <p:cNvPicPr>
            <a:picLocks noChangeAspect="1"/>
          </p:cNvPicPr>
          <p:nvPr/>
        </p:nvPicPr>
        <p:blipFill>
          <a:blip r:embed="rId3"/>
          <a:stretch>
            <a:fillRect/>
          </a:stretch>
        </p:blipFill>
        <p:spPr>
          <a:xfrm>
            <a:off x="1452933" y="2572863"/>
            <a:ext cx="4061783" cy="322363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622249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Bullying</a:t>
            </a:r>
          </a:p>
        </p:txBody>
      </p:sp>
      <p:pic>
        <p:nvPicPr>
          <p:cNvPr id="4" name="Picture 3">
            <a:extLst>
              <a:ext uri="{FF2B5EF4-FFF2-40B4-BE49-F238E27FC236}">
                <a16:creationId xmlns:a16="http://schemas.microsoft.com/office/drawing/2014/main" id="{349E7D06-7B3E-4BE9-961C-88C4326873D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220" b="89362" l="941" r="97647">
                        <a14:foregroundMark x1="6353" y1="31915" x2="6353" y2="31915"/>
                        <a14:foregroundMark x1="7059" y1="50355" x2="7059" y2="50355"/>
                        <a14:foregroundMark x1="90824" y1="36170" x2="94824" y2="33333"/>
                        <a14:foregroundMark x1="97882" y1="41844" x2="97882" y2="41844"/>
                        <a14:foregroundMark x1="941" y1="31206" x2="941" y2="31206"/>
                        <a14:foregroundMark x1="941" y1="61348" x2="941" y2="61348"/>
                      </a14:backgroundRemoval>
                    </a14:imgEffect>
                  </a14:imgLayer>
                </a14:imgProps>
              </a:ext>
            </a:extLst>
          </a:blip>
          <a:stretch>
            <a:fillRect/>
          </a:stretch>
        </p:blipFill>
        <p:spPr>
          <a:xfrm>
            <a:off x="0" y="2882976"/>
            <a:ext cx="12192000" cy="6219373"/>
          </a:xfrm>
          <a:prstGeom prst="rect">
            <a:avLst/>
          </a:prstGeom>
        </p:spPr>
      </p:pic>
      <p:sp>
        <p:nvSpPr>
          <p:cNvPr id="3" name="Content Placeholder 2"/>
          <p:cNvSpPr>
            <a:spLocks noGrp="1"/>
          </p:cNvSpPr>
          <p:nvPr>
            <p:ph idx="1"/>
          </p:nvPr>
        </p:nvSpPr>
        <p:spPr>
          <a:xfrm>
            <a:off x="818712" y="2007134"/>
            <a:ext cx="10554574" cy="3636511"/>
          </a:xfrm>
        </p:spPr>
        <p:txBody>
          <a:bodyPr>
            <a:normAutofit/>
          </a:bodyPr>
          <a:lstStyle/>
          <a:p>
            <a:r>
              <a:rPr lang="en-US" sz="2400" dirty="0"/>
              <a:t>Bullying encompasses a variety of negative acts that are repeated over a period of time and those acts are often linked to an imbalance of power. </a:t>
            </a:r>
          </a:p>
          <a:p>
            <a:endParaRPr lang="en-US" sz="2400" dirty="0"/>
          </a:p>
        </p:txBody>
      </p:sp>
    </p:spTree>
    <p:extLst>
      <p:ext uri="{BB962C8B-B14F-4D97-AF65-F5344CB8AC3E}">
        <p14:creationId xmlns:p14="http://schemas.microsoft.com/office/powerpoint/2010/main" val="2431980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File:Explosion-153710 icon.svg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1830" y="1989916"/>
            <a:ext cx="5304132" cy="4890244"/>
          </a:xfrm>
          <a:prstGeom prst="rect">
            <a:avLst/>
          </a:prstGeom>
        </p:spPr>
      </p:pic>
      <p:pic>
        <p:nvPicPr>
          <p:cNvPr id="9" name="Picture 8" descr="Honor's Code: Proving Grounds Will Gate Warlords Heroic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V="1">
            <a:off x="1339658" y="2293699"/>
            <a:ext cx="4139996" cy="4024790"/>
          </a:xfrm>
          <a:prstGeom prst="rect">
            <a:avLst/>
          </a:prstGeom>
        </p:spPr>
      </p:pic>
      <p:sp>
        <p:nvSpPr>
          <p:cNvPr id="2" name="Title 1"/>
          <p:cNvSpPr>
            <a:spLocks noGrp="1"/>
          </p:cNvSpPr>
          <p:nvPr>
            <p:ph type="title"/>
          </p:nvPr>
        </p:nvSpPr>
        <p:spPr/>
        <p:txBody>
          <a:bodyPr/>
          <a:lstStyle/>
          <a:p>
            <a:pPr algn="ctr"/>
            <a:r>
              <a:rPr lang="en-US" dirty="0"/>
              <a:t>Knowing the Difference</a:t>
            </a:r>
          </a:p>
        </p:txBody>
      </p:sp>
      <p:sp>
        <p:nvSpPr>
          <p:cNvPr id="3" name="Text Placeholder 2"/>
          <p:cNvSpPr>
            <a:spLocks noGrp="1"/>
          </p:cNvSpPr>
          <p:nvPr>
            <p:ph type="body" idx="1"/>
          </p:nvPr>
        </p:nvSpPr>
        <p:spPr>
          <a:xfrm>
            <a:off x="689468" y="2847910"/>
            <a:ext cx="5189857" cy="576262"/>
          </a:xfrm>
        </p:spPr>
        <p:txBody>
          <a:bodyPr/>
          <a:lstStyle/>
          <a:p>
            <a:r>
              <a:rPr lang="en-US" sz="3200" b="1" dirty="0"/>
              <a:t>Bullying </a:t>
            </a:r>
          </a:p>
        </p:txBody>
      </p:sp>
      <p:sp>
        <p:nvSpPr>
          <p:cNvPr id="4" name="Content Placeholder 3"/>
          <p:cNvSpPr>
            <a:spLocks noGrp="1"/>
          </p:cNvSpPr>
          <p:nvPr>
            <p:ph sz="half" idx="2"/>
          </p:nvPr>
        </p:nvSpPr>
        <p:spPr>
          <a:xfrm>
            <a:off x="927317" y="3810217"/>
            <a:ext cx="4964678" cy="1568015"/>
          </a:xfrm>
        </p:spPr>
        <p:txBody>
          <a:bodyPr>
            <a:noAutofit/>
          </a:bodyPr>
          <a:lstStyle/>
          <a:p>
            <a:r>
              <a:rPr lang="en-US" sz="2400" b="1" dirty="0"/>
              <a:t>The actions are intentional and single out a specific group or individual. </a:t>
            </a:r>
          </a:p>
          <a:p>
            <a:pPr lvl="1"/>
            <a:r>
              <a:rPr lang="en-US" sz="2000" b="1" dirty="0"/>
              <a:t>Pattern of behavior</a:t>
            </a:r>
          </a:p>
        </p:txBody>
      </p:sp>
      <p:sp>
        <p:nvSpPr>
          <p:cNvPr id="5" name="Text Placeholder 4"/>
          <p:cNvSpPr>
            <a:spLocks noGrp="1"/>
          </p:cNvSpPr>
          <p:nvPr>
            <p:ph type="body" sz="quarter" idx="3"/>
          </p:nvPr>
        </p:nvSpPr>
        <p:spPr>
          <a:xfrm>
            <a:off x="6036604" y="2847910"/>
            <a:ext cx="5194583" cy="576262"/>
          </a:xfrm>
        </p:spPr>
        <p:txBody>
          <a:bodyPr/>
          <a:lstStyle/>
          <a:p>
            <a:r>
              <a:rPr lang="en-US" sz="3200" b="1" dirty="0"/>
              <a:t>Being Mean</a:t>
            </a:r>
          </a:p>
        </p:txBody>
      </p:sp>
      <p:sp>
        <p:nvSpPr>
          <p:cNvPr id="6" name="Content Placeholder 5"/>
          <p:cNvSpPr>
            <a:spLocks noGrp="1"/>
          </p:cNvSpPr>
          <p:nvPr>
            <p:ph sz="quarter" idx="4"/>
          </p:nvPr>
        </p:nvSpPr>
        <p:spPr>
          <a:xfrm>
            <a:off x="6187415" y="3794863"/>
            <a:ext cx="4892960" cy="1266826"/>
          </a:xfrm>
        </p:spPr>
        <p:txBody>
          <a:bodyPr>
            <a:noAutofit/>
          </a:bodyPr>
          <a:lstStyle/>
          <a:p>
            <a:r>
              <a:rPr lang="en-US" sz="2400" b="1" dirty="0"/>
              <a:t>Actions are reaction based and do not single out anyone. </a:t>
            </a:r>
          </a:p>
          <a:p>
            <a:pPr lvl="1"/>
            <a:r>
              <a:rPr lang="en-US" sz="2000" b="1" dirty="0"/>
              <a:t>Only occurs occasionally </a:t>
            </a:r>
          </a:p>
        </p:txBody>
      </p:sp>
    </p:spTree>
    <p:extLst>
      <p:ext uri="{BB962C8B-B14F-4D97-AF65-F5344CB8AC3E}">
        <p14:creationId xmlns:p14="http://schemas.microsoft.com/office/powerpoint/2010/main" val="138334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heel(1)">
                                      <p:cBhvr>
                                        <p:cTn id="20" dur="125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fade">
                                      <p:cBhvr>
                                        <p:cTn id="25" dur="500"/>
                                        <p:tgtEl>
                                          <p:spTgt spid="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
                                            <p:txEl>
                                              <p:pRg st="0" end="0"/>
                                            </p:txEl>
                                          </p:spTgt>
                                        </p:tgtEl>
                                        <p:attrNameLst>
                                          <p:attrName>style.visibility</p:attrName>
                                        </p:attrNameLst>
                                      </p:cBhvr>
                                      <p:to>
                                        <p:strVal val="visible"/>
                                      </p:to>
                                    </p:set>
                                    <p:animEffect transition="in" filter="fade">
                                      <p:cBhvr>
                                        <p:cTn id="30" dur="500"/>
                                        <p:tgtEl>
                                          <p:spTgt spid="6">
                                            <p:txEl>
                                              <p:pRg st="0" end="0"/>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6">
                                            <p:txEl>
                                              <p:pRg st="1" end="1"/>
                                            </p:txEl>
                                          </p:spTgt>
                                        </p:tgtEl>
                                        <p:attrNameLst>
                                          <p:attrName>style.visibility</p:attrName>
                                        </p:attrNameLst>
                                      </p:cBhvr>
                                      <p:to>
                                        <p:strVal val="visible"/>
                                      </p:to>
                                    </p:set>
                                    <p:animEffect transition="in" filter="fade">
                                      <p:cBhvr>
                                        <p:cTn id="33" dur="500"/>
                                        <p:tgtEl>
                                          <p:spTgt spid="6">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32"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circle(out)">
                                      <p:cBhvr>
                                        <p:cTn id="3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8mmIu5IZmvE"/>
          <p:cNvPicPr>
            <a:picLocks noGrp="1" noRot="1" noChangeAspect="1"/>
          </p:cNvPicPr>
          <p:nvPr>
            <p:ph idx="4294967295"/>
            <a:videoFile r:link="rId1"/>
          </p:nvPr>
        </p:nvPicPr>
        <p:blipFill>
          <a:blip r:embed="rId4"/>
          <a:stretch>
            <a:fillRect/>
          </a:stretch>
        </p:blipFill>
        <p:spPr>
          <a:xfrm>
            <a:off x="613775" y="297905"/>
            <a:ext cx="11035430" cy="6207430"/>
          </a:xfrm>
          <a:prstGeom prst="rect">
            <a:avLst/>
          </a:prstGeom>
        </p:spPr>
      </p:pic>
      <p:sp>
        <p:nvSpPr>
          <p:cNvPr id="2" name="Title 1"/>
          <p:cNvSpPr>
            <a:spLocks noGrp="1"/>
          </p:cNvSpPr>
          <p:nvPr>
            <p:ph type="title" idx="4294967295"/>
          </p:nvPr>
        </p:nvSpPr>
        <p:spPr>
          <a:xfrm>
            <a:off x="1471416" y="297905"/>
            <a:ext cx="9320147" cy="892068"/>
          </a:xfrm>
        </p:spPr>
        <p:txBody>
          <a:bodyPr/>
          <a:lstStyle/>
          <a:p>
            <a:pPr algn="ctr"/>
            <a:r>
              <a:rPr lang="en-US" dirty="0"/>
              <a:t>The True Motive</a:t>
            </a:r>
          </a:p>
        </p:txBody>
      </p:sp>
    </p:spTree>
    <p:extLst>
      <p:ext uri="{BB962C8B-B14F-4D97-AF65-F5344CB8AC3E}">
        <p14:creationId xmlns:p14="http://schemas.microsoft.com/office/powerpoint/2010/main" val="384235712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nextCondLst>
                <p:cond evt="onClick" delay="0">
                  <p:tgtEl>
                    <p:spTgt spid="8"/>
                  </p:tgtEl>
                </p:cond>
              </p:nextCondLst>
            </p:seq>
            <p:video>
              <p:cMediaNode>
                <p:cTn id="7" fill="remove" display="0">
                  <p:stCondLst>
                    <p:cond delay="indefinite"/>
                  </p:stCondLst>
                </p:cTn>
                <p:tgtEl>
                  <p:spTgt spid="8"/>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43F9E-BA67-4B1B-985D-517D1EEE770A}"/>
              </a:ext>
            </a:extLst>
          </p:cNvPr>
          <p:cNvSpPr>
            <a:spLocks noGrp="1"/>
          </p:cNvSpPr>
          <p:nvPr>
            <p:ph type="title"/>
          </p:nvPr>
        </p:nvSpPr>
        <p:spPr/>
        <p:txBody>
          <a:bodyPr/>
          <a:lstStyle/>
          <a:p>
            <a:pPr algn="r"/>
            <a:r>
              <a:rPr lang="en-US" dirty="0"/>
              <a:t>Signs a Child is Bullying Others</a:t>
            </a:r>
          </a:p>
        </p:txBody>
      </p:sp>
      <p:sp>
        <p:nvSpPr>
          <p:cNvPr id="6" name="Content Placeholder 5">
            <a:extLst>
              <a:ext uri="{FF2B5EF4-FFF2-40B4-BE49-F238E27FC236}">
                <a16:creationId xmlns:a16="http://schemas.microsoft.com/office/drawing/2014/main" id="{004536F5-3E29-4F95-977F-55F1E3B60C3E}"/>
              </a:ext>
            </a:extLst>
          </p:cNvPr>
          <p:cNvSpPr>
            <a:spLocks noGrp="1"/>
          </p:cNvSpPr>
          <p:nvPr>
            <p:ph sz="quarter" idx="4"/>
          </p:nvPr>
        </p:nvSpPr>
        <p:spPr>
          <a:xfrm>
            <a:off x="4850297" y="2178660"/>
            <a:ext cx="6531702" cy="3650588"/>
          </a:xfrm>
        </p:spPr>
        <p:txBody>
          <a:bodyPr>
            <a:normAutofit fontScale="92500"/>
          </a:bodyPr>
          <a:lstStyle/>
          <a:p>
            <a:r>
              <a:rPr lang="en-US" sz="2000" dirty="0"/>
              <a:t>Getting into physical or verbal fights</a:t>
            </a:r>
          </a:p>
          <a:p>
            <a:r>
              <a:rPr lang="en-US" sz="2000" dirty="0"/>
              <a:t>Having friends that bully others</a:t>
            </a:r>
          </a:p>
          <a:p>
            <a:r>
              <a:rPr lang="en-US" sz="2000" dirty="0"/>
              <a:t>Increasingly aggressive</a:t>
            </a:r>
          </a:p>
          <a:p>
            <a:r>
              <a:rPr lang="en-US" sz="2000" dirty="0"/>
              <a:t>Frequent visits to the principal’s office or detention</a:t>
            </a:r>
          </a:p>
          <a:p>
            <a:r>
              <a:rPr lang="en-US" sz="2000" dirty="0"/>
              <a:t>Unexplained extra money or new belongings</a:t>
            </a:r>
          </a:p>
          <a:p>
            <a:r>
              <a:rPr lang="en-US" sz="2000" dirty="0"/>
              <a:t>Blaming others for their problems</a:t>
            </a:r>
          </a:p>
          <a:p>
            <a:r>
              <a:rPr lang="en-US" sz="2000" dirty="0"/>
              <a:t>Do not accept responsibility for their actions</a:t>
            </a:r>
          </a:p>
          <a:p>
            <a:r>
              <a:rPr lang="en-US" sz="2000" dirty="0"/>
              <a:t>Are competitive and worry about their reputation or popularity</a:t>
            </a:r>
          </a:p>
        </p:txBody>
      </p:sp>
      <p:pic>
        <p:nvPicPr>
          <p:cNvPr id="15" name="Picture 14" descr="A person posing for the camera&#10;&#10;Description automatically generated">
            <a:extLst>
              <a:ext uri="{FF2B5EF4-FFF2-40B4-BE49-F238E27FC236}">
                <a16:creationId xmlns:a16="http://schemas.microsoft.com/office/drawing/2014/main" id="{9228853E-3C6C-4F04-9D8B-957B08562B8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5000" b="97941" l="10000" r="96308">
                        <a14:foregroundMark x1="94769" y1="97941" x2="59692" y2="87941"/>
                        <a14:foregroundMark x1="59692" y1="87941" x2="43538" y2="95588"/>
                        <a14:foregroundMark x1="43538" y1="95588" x2="35385" y2="90882"/>
                        <a14:foregroundMark x1="35385" y1="90882" x2="23692" y2="69706"/>
                        <a14:foregroundMark x1="23692" y1="69706" x2="16308" y2="65000"/>
                        <a14:foregroundMark x1="16308" y1="65000" x2="16308" y2="65000"/>
                        <a14:foregroundMark x1="45231" y1="9118" x2="52769" y2="5294"/>
                        <a14:foregroundMark x1="52769" y1="5294" x2="54308" y2="5882"/>
                        <a14:foregroundMark x1="96308" y1="97941" x2="83538" y2="94412"/>
                        <a14:foregroundMark x1="25538" y1="77059" x2="31231" y2="86471"/>
                      </a14:backgroundRemoval>
                    </a14:imgEffect>
                  </a14:imgLayer>
                </a14:imgProps>
              </a:ext>
              <a:ext uri="{837473B0-CC2E-450A-ABE3-18F120FF3D39}">
                <a1611:picAttrSrcUrl xmlns:a1611="http://schemas.microsoft.com/office/drawing/2016/11/main" r:id="rId5"/>
              </a:ext>
            </a:extLst>
          </a:blip>
          <a:stretch>
            <a:fillRect/>
          </a:stretch>
        </p:blipFill>
        <p:spPr>
          <a:xfrm>
            <a:off x="-1487293" y="2582235"/>
            <a:ext cx="8174257" cy="4275765"/>
          </a:xfrm>
          <a:prstGeom prst="rect">
            <a:avLst/>
          </a:prstGeom>
        </p:spPr>
      </p:pic>
      <p:sp>
        <p:nvSpPr>
          <p:cNvPr id="16" name="TextBox 15">
            <a:extLst>
              <a:ext uri="{FF2B5EF4-FFF2-40B4-BE49-F238E27FC236}">
                <a16:creationId xmlns:a16="http://schemas.microsoft.com/office/drawing/2014/main" id="{EDC3F53D-3EC1-45EB-886C-C7E81BE4FD30}"/>
              </a:ext>
            </a:extLst>
          </p:cNvPr>
          <p:cNvSpPr txBox="1"/>
          <p:nvPr/>
        </p:nvSpPr>
        <p:spPr>
          <a:xfrm>
            <a:off x="1020499" y="6590270"/>
            <a:ext cx="6191250" cy="230832"/>
          </a:xfrm>
          <a:prstGeom prst="rect">
            <a:avLst/>
          </a:prstGeom>
          <a:noFill/>
        </p:spPr>
        <p:txBody>
          <a:bodyPr wrap="square" rtlCol="0">
            <a:spAutoFit/>
          </a:bodyPr>
          <a:lstStyle/>
          <a:p>
            <a:r>
              <a:rPr lang="en-US" sz="900" dirty="0">
                <a:hlinkClick r:id="rId5" tooltip="https://duhovnamisao.com/2017/10/04/kad-ste-roditelj-a-dijete-vam-idiot/bad-kid/"/>
              </a:rPr>
              <a:t>This Photo</a:t>
            </a:r>
            <a:r>
              <a:rPr lang="en-US" sz="900" dirty="0"/>
              <a:t> by Unknown Author is licensed under </a:t>
            </a:r>
            <a:r>
              <a:rPr lang="en-US" sz="900" dirty="0">
                <a:hlinkClick r:id="rId6" tooltip="https://creativecommons.org/licenses/by/3.0/"/>
              </a:rPr>
              <a:t>CC BY</a:t>
            </a:r>
            <a:endParaRPr lang="en-US" sz="900" dirty="0"/>
          </a:p>
        </p:txBody>
      </p:sp>
      <p:sp>
        <p:nvSpPr>
          <p:cNvPr id="17" name="TextBox 16">
            <a:extLst>
              <a:ext uri="{FF2B5EF4-FFF2-40B4-BE49-F238E27FC236}">
                <a16:creationId xmlns:a16="http://schemas.microsoft.com/office/drawing/2014/main" id="{4376C388-734D-4AF0-9886-188B9E0700ED}"/>
              </a:ext>
            </a:extLst>
          </p:cNvPr>
          <p:cNvSpPr txBox="1"/>
          <p:nvPr/>
        </p:nvSpPr>
        <p:spPr>
          <a:xfrm>
            <a:off x="9604964" y="5829248"/>
            <a:ext cx="1777034" cy="230832"/>
          </a:xfrm>
          <a:prstGeom prst="rect">
            <a:avLst/>
          </a:prstGeom>
          <a:noFill/>
        </p:spPr>
        <p:txBody>
          <a:bodyPr wrap="square" rtlCol="0">
            <a:spAutoFit/>
          </a:bodyPr>
          <a:lstStyle/>
          <a:p>
            <a:r>
              <a:rPr lang="en-US" sz="900" dirty="0"/>
              <a:t>Source: Stopbullying.gov</a:t>
            </a:r>
          </a:p>
        </p:txBody>
      </p:sp>
    </p:spTree>
    <p:extLst>
      <p:ext uri="{BB962C8B-B14F-4D97-AF65-F5344CB8AC3E}">
        <p14:creationId xmlns:p14="http://schemas.microsoft.com/office/powerpoint/2010/main" val="1332378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a:t>Types of Bullying</a:t>
            </a:r>
          </a:p>
        </p:txBody>
      </p:sp>
      <p:sp>
        <p:nvSpPr>
          <p:cNvPr id="10" name="Text Placeholder 9"/>
          <p:cNvSpPr>
            <a:spLocks noGrp="1"/>
          </p:cNvSpPr>
          <p:nvPr>
            <p:ph type="body" sz="half" idx="2"/>
          </p:nvPr>
        </p:nvSpPr>
        <p:spPr>
          <a:xfrm>
            <a:off x="1073151" y="2260738"/>
            <a:ext cx="3547533" cy="3714177"/>
          </a:xfrm>
        </p:spPr>
        <p:txBody>
          <a:bodyPr>
            <a:normAutofit/>
          </a:bodyPr>
          <a:lstStyle/>
          <a:p>
            <a:r>
              <a:rPr lang="en-US" sz="2400" dirty="0"/>
              <a:t>No one type of bullying is worse than another. They each can leave a lasting impact on a young person. </a:t>
            </a:r>
          </a:p>
        </p:txBody>
      </p:sp>
      <p:graphicFrame>
        <p:nvGraphicFramePr>
          <p:cNvPr id="8" name="Diagram 7"/>
          <p:cNvGraphicFramePr/>
          <p:nvPr>
            <p:extLst>
              <p:ext uri="{D42A27DB-BD31-4B8C-83A1-F6EECF244321}">
                <p14:modId xmlns:p14="http://schemas.microsoft.com/office/powerpoint/2010/main" val="2142727215"/>
              </p:ext>
            </p:extLst>
          </p:nvPr>
        </p:nvGraphicFramePr>
        <p:xfrm>
          <a:off x="4930790" y="290077"/>
          <a:ext cx="6629400" cy="632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65003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 Effects of Bullying</a:t>
            </a:r>
          </a:p>
        </p:txBody>
      </p:sp>
      <p:sp>
        <p:nvSpPr>
          <p:cNvPr id="9" name="Content Placeholder 8"/>
          <p:cNvSpPr>
            <a:spLocks noGrp="1"/>
          </p:cNvSpPr>
          <p:nvPr>
            <p:ph sz="half" idx="2"/>
          </p:nvPr>
        </p:nvSpPr>
        <p:spPr>
          <a:xfrm>
            <a:off x="814728" y="2464904"/>
            <a:ext cx="5840513" cy="3396147"/>
          </a:xfrm>
        </p:spPr>
        <p:txBody>
          <a:bodyPr>
            <a:normAutofit/>
          </a:bodyPr>
          <a:lstStyle/>
          <a:p>
            <a:r>
              <a:rPr lang="en-US" dirty="0"/>
              <a:t>Depression &amp; anxiety</a:t>
            </a:r>
          </a:p>
          <a:p>
            <a:r>
              <a:rPr lang="en-US" dirty="0"/>
              <a:t>Loneliness</a:t>
            </a:r>
          </a:p>
          <a:p>
            <a:r>
              <a:rPr lang="en-US" dirty="0"/>
              <a:t>Changes in sleep &amp; eating patterns</a:t>
            </a:r>
          </a:p>
          <a:p>
            <a:r>
              <a:rPr lang="en-US" dirty="0"/>
              <a:t>Loss of interest in activities they enjoy</a:t>
            </a:r>
          </a:p>
          <a:p>
            <a:r>
              <a:rPr lang="en-US" dirty="0"/>
              <a:t>Health complaint (False or Real)</a:t>
            </a:r>
          </a:p>
          <a:p>
            <a:r>
              <a:rPr lang="en-US" dirty="0"/>
              <a:t>Decreased academic achievement</a:t>
            </a:r>
          </a:p>
          <a:p>
            <a:r>
              <a:rPr lang="en-US" dirty="0"/>
              <a:t>Possible use of unhealthy coping mechanisms </a:t>
            </a:r>
          </a:p>
          <a:p>
            <a:pPr marL="457200" lvl="1" indent="0" algn="r">
              <a:buNone/>
            </a:pPr>
            <a:r>
              <a:rPr lang="en-US" sz="1300" dirty="0"/>
              <a:t>Source: Stopbullying.gov</a:t>
            </a:r>
          </a:p>
        </p:txBody>
      </p:sp>
      <p:pic>
        <p:nvPicPr>
          <p:cNvPr id="15" name="Picture 2" descr="C:\Users\leah\AppData\Local\Microsoft\Windows\Temporary Internet Files\Content.IE5\6CVK85H7\blank+man[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8046" l="0" r="100000"/>
                    </a14:imgEffect>
                  </a14:imgLayer>
                </a14:imgProps>
              </a:ext>
              <a:ext uri="{28A0092B-C50C-407E-A947-70E740481C1C}">
                <a14:useLocalDpi xmlns:a14="http://schemas.microsoft.com/office/drawing/2010/main" val="0"/>
              </a:ext>
            </a:extLst>
          </a:blip>
          <a:srcRect/>
          <a:stretch>
            <a:fillRect/>
          </a:stretch>
        </p:blipFill>
        <p:spPr bwMode="auto">
          <a:xfrm rot="1184214">
            <a:off x="7239599" y="995081"/>
            <a:ext cx="4173555" cy="5338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8547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Danger in Transference</a:t>
            </a:r>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33985634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7423" y="1315508"/>
            <a:ext cx="4521201" cy="2538518"/>
          </a:xfrm>
        </p:spPr>
        <p:txBody>
          <a:bodyPr/>
          <a:lstStyle/>
          <a:p>
            <a:r>
              <a:rPr lang="en-US" sz="4800" dirty="0"/>
              <a:t>Supporting Your </a:t>
            </a:r>
            <a:br>
              <a:rPr lang="en-US" sz="4800" dirty="0"/>
            </a:br>
            <a:r>
              <a:rPr lang="en-US" sz="4800" dirty="0"/>
              <a:t>Student</a:t>
            </a:r>
          </a:p>
        </p:txBody>
      </p:sp>
      <p:grpSp>
        <p:nvGrpSpPr>
          <p:cNvPr id="13" name="Group 12"/>
          <p:cNvGrpSpPr/>
          <p:nvPr/>
        </p:nvGrpSpPr>
        <p:grpSpPr>
          <a:xfrm>
            <a:off x="4518660" y="560070"/>
            <a:ext cx="6305550" cy="5780828"/>
            <a:chOff x="4895850" y="742314"/>
            <a:chExt cx="5683289" cy="5301404"/>
          </a:xfrm>
        </p:grpSpPr>
        <p:sp>
          <p:nvSpPr>
            <p:cNvPr id="6" name="Flowchart: Connector 5"/>
            <p:cNvSpPr/>
            <p:nvPr/>
          </p:nvSpPr>
          <p:spPr>
            <a:xfrm>
              <a:off x="6572250" y="742314"/>
              <a:ext cx="2263140" cy="2326852"/>
            </a:xfrm>
            <a:prstGeom prst="flowChartConnec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Avoid entering </a:t>
              </a:r>
            </a:p>
            <a:p>
              <a:pPr algn="ctr"/>
              <a:r>
                <a:rPr lang="en-US" dirty="0"/>
                <a:t>“Fix it Mode”</a:t>
              </a:r>
            </a:p>
          </p:txBody>
        </p:sp>
        <p:sp>
          <p:nvSpPr>
            <p:cNvPr id="7" name="Flowchart: Connector 6"/>
            <p:cNvSpPr/>
            <p:nvPr/>
          </p:nvSpPr>
          <p:spPr>
            <a:xfrm>
              <a:off x="8315999" y="3716866"/>
              <a:ext cx="2263140" cy="2326852"/>
            </a:xfrm>
            <a:prstGeom prst="flowChartConnector">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Listen to your child’s needs</a:t>
              </a:r>
            </a:p>
          </p:txBody>
        </p:sp>
        <p:sp>
          <p:nvSpPr>
            <p:cNvPr id="8" name="Flowchart: Connector 7"/>
            <p:cNvSpPr/>
            <p:nvPr/>
          </p:nvSpPr>
          <p:spPr>
            <a:xfrm>
              <a:off x="4895850" y="3716866"/>
              <a:ext cx="2263140" cy="2326852"/>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600" dirty="0"/>
                <a:t>Model proper anger management &amp; problem solving skills</a:t>
              </a:r>
            </a:p>
          </p:txBody>
        </p:sp>
        <p:sp>
          <p:nvSpPr>
            <p:cNvPr id="9" name="Right Arrow 8"/>
            <p:cNvSpPr/>
            <p:nvPr/>
          </p:nvSpPr>
          <p:spPr>
            <a:xfrm rot="3157708">
              <a:off x="8315999" y="3069166"/>
              <a:ext cx="599401" cy="647700"/>
            </a:xfrm>
            <a:prstGeom prst="rightArrow">
              <a:avLst/>
            </a:prstGeom>
            <a:solidFill>
              <a:schemeClr val="accent2"/>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10800000">
              <a:off x="7404119" y="4556442"/>
              <a:ext cx="599401" cy="647700"/>
            </a:xfrm>
            <a:prstGeom prst="right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17854681">
              <a:off x="6422056" y="2977438"/>
              <a:ext cx="599401" cy="647700"/>
            </a:xfrm>
            <a:prstGeom prs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013072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9ECD33"/>
      </a:accent1>
      <a:accent2>
        <a:srgbClr val="E19933"/>
      </a:accent2>
      <a:accent3>
        <a:srgbClr val="DC5D3D"/>
      </a:accent3>
      <a:accent4>
        <a:srgbClr val="A967CB"/>
      </a:accent4>
      <a:accent5>
        <a:srgbClr val="5EA5DD"/>
      </a:accent5>
      <a:accent6>
        <a:srgbClr val="44BEA9"/>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98D1675B-7325-48AD-994B-0DEF3379A98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23EE00AF06B864493D311ADF09DDBE2" ma:contentTypeVersion="10" ma:contentTypeDescription="Create a new document." ma:contentTypeScope="" ma:versionID="32fbbbfa263b6a8d9bbbaddf9e2b6ab3">
  <xsd:schema xmlns:xsd="http://www.w3.org/2001/XMLSchema" xmlns:xs="http://www.w3.org/2001/XMLSchema" xmlns:p="http://schemas.microsoft.com/office/2006/metadata/properties" xmlns:ns2="467a45fe-3a89-4916-a417-3b3fb6fe5cd0" targetNamespace="http://schemas.microsoft.com/office/2006/metadata/properties" ma:root="true" ma:fieldsID="55ce814b17f22b8e5e2ecd2de604d726" ns2:_="">
    <xsd:import namespace="467a45fe-3a89-4916-a417-3b3fb6fe5cd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7a45fe-3a89-4916-a417-3b3fb6fe5c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F10C1CA-6390-4198-891B-676B8ED62227}">
  <ds:schemaRefs>
    <ds:schemaRef ds:uri="467a45fe-3a89-4916-a417-3b3fb6fe5cd0"/>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www.w3.org/XML/1998/namespace"/>
    <ds:schemaRef ds:uri="http://purl.org/dc/terms/"/>
  </ds:schemaRefs>
</ds:datastoreItem>
</file>

<file path=customXml/itemProps2.xml><?xml version="1.0" encoding="utf-8"?>
<ds:datastoreItem xmlns:ds="http://schemas.openxmlformats.org/officeDocument/2006/customXml" ds:itemID="{C3106371-DFB7-487C-9763-C5183D16A5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67a45fe-3a89-4916-a417-3b3fb6fe5c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0891A47-E890-426C-BABD-797BDFCB57D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Quotable</Template>
  <TotalTime>334</TotalTime>
  <Words>1574</Words>
  <Application>Microsoft Macintosh PowerPoint</Application>
  <PresentationFormat>Widescreen</PresentationFormat>
  <Paragraphs>84</Paragraphs>
  <Slides>10</Slides>
  <Notes>9</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Calibri</vt:lpstr>
      <vt:lpstr>Century Gothic</vt:lpstr>
      <vt:lpstr>Wingdings 2</vt:lpstr>
      <vt:lpstr>Quotable</vt:lpstr>
      <vt:lpstr>The Dynamics of Bullying &amp; How to Support Your Student</vt:lpstr>
      <vt:lpstr>Bullying</vt:lpstr>
      <vt:lpstr>Knowing the Difference</vt:lpstr>
      <vt:lpstr>The True Motive</vt:lpstr>
      <vt:lpstr>Signs a Child is Bullying Others</vt:lpstr>
      <vt:lpstr>Types of Bullying</vt:lpstr>
      <vt:lpstr>The Effects of Bullying</vt:lpstr>
      <vt:lpstr>Danger in Transference</vt:lpstr>
      <vt:lpstr>Supporting Your  Student</vt:lpstr>
      <vt:lpstr>Additional Resources</vt:lpstr>
    </vt:vector>
  </TitlesOfParts>
  <Company>Child &amp; Family Center</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Dynamics of Bullying &amp; How to Support your Student</dc:title>
  <dc:creator>Leah Parker</dc:creator>
  <cp:lastModifiedBy>Microsoft Office User</cp:lastModifiedBy>
  <cp:revision>27</cp:revision>
  <dcterms:created xsi:type="dcterms:W3CDTF">2020-03-04T22:09:16Z</dcterms:created>
  <dcterms:modified xsi:type="dcterms:W3CDTF">2020-03-11T20:25:39Z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0x010100623EE00AF06B864493D311ADF09DDBE2</vt:lpwstr>
  </property>
</Properties>
</file>